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261" r:id="rId4"/>
    <p:sldId id="260" r:id="rId5"/>
    <p:sldId id="262" r:id="rId6"/>
    <p:sldId id="259" r:id="rId7"/>
    <p:sldId id="270" r:id="rId8"/>
    <p:sldId id="267" r:id="rId9"/>
    <p:sldId id="268" r:id="rId10"/>
    <p:sldId id="263" r:id="rId11"/>
    <p:sldId id="265" r:id="rId12"/>
    <p:sldId id="266"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5"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F7AE5-403F-40D3-A615-D40795B30476}" type="datetimeFigureOut">
              <a:rPr lang="es-ES" smtClean="0"/>
              <a:t>29/11/2018</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EB6F04-6516-4BB0-9F5A-E0423697BEC7}"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508000" y="4853412"/>
            <a:ext cx="112776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2F7F5FFE-947E-437A-9866-1158288B2035}" type="datetimeFigureOut">
              <a:rPr lang="es-ES" smtClean="0"/>
              <a:pPr/>
              <a:t>29/11/2018</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10972800" y="6473952"/>
            <a:ext cx="1011936" cy="246888"/>
          </a:xfrm>
        </p:spPr>
        <p:txBody>
          <a:bodyPr/>
          <a:lstStyle/>
          <a:p>
            <a:fld id="{02268AA4-427E-47D2-A43C-7800BCDC5D6C}" type="slidenum">
              <a:rPr lang="es-ES" smtClean="0"/>
              <a:pPr/>
              <a:t>‹Nº›</a:t>
            </a:fld>
            <a:endParaRPr lang="es-E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F7F5FFE-947E-437A-9866-1158288B2035}" type="datetimeFigureOut">
              <a:rPr lang="es-ES" smtClean="0"/>
              <a:pPr/>
              <a:t>29/11/2018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2268AA4-427E-47D2-A43C-7800BCDC5D6C}" type="slidenum">
              <a:rPr lang="es-ES" smtClean="0"/>
              <a:pPr/>
              <a:t>‹Nº›</a:t>
            </a:fld>
            <a:endParaRPr lang="es-E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44000" y="549277"/>
            <a:ext cx="2438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549277"/>
            <a:ext cx="83312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F7F5FFE-947E-437A-9866-1158288B2035}" type="datetimeFigureOut">
              <a:rPr lang="es-ES" smtClean="0"/>
              <a:pPr/>
              <a:t>29/11/2018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2268AA4-427E-47D2-A43C-7800BCDC5D6C}" type="slidenum">
              <a:rPr lang="es-ES" smtClean="0"/>
              <a:pPr/>
              <a:t>‹Nº›</a:t>
            </a:fld>
            <a:endParaRPr lang="es-E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2F7F5FFE-947E-437A-9866-1158288B2035}" type="datetimeFigureOut">
              <a:rPr lang="es-ES" smtClean="0"/>
              <a:pPr/>
              <a:t>29/11/2018</a:t>
            </a:fld>
            <a:endParaRPr lang="es-ES"/>
          </a:p>
        </p:txBody>
      </p:sp>
      <p:sp>
        <p:nvSpPr>
          <p:cNvPr id="19" name="18 Marcador de pie de página"/>
          <p:cNvSpPr>
            <a:spLocks noGrp="1"/>
          </p:cNvSpPr>
          <p:nvPr>
            <p:ph type="ftr" sz="quarter" idx="11"/>
          </p:nvPr>
        </p:nvSpPr>
        <p:spPr>
          <a:xfrm>
            <a:off x="4775200" y="76201"/>
            <a:ext cx="3860800" cy="288925"/>
          </a:xfrm>
        </p:spPr>
        <p:txBody>
          <a:bodyPr/>
          <a:lstStyle/>
          <a:p>
            <a:endParaRPr lang="es-ES"/>
          </a:p>
        </p:txBody>
      </p:sp>
      <p:sp>
        <p:nvSpPr>
          <p:cNvPr id="16" name="15 Marcador de número de diapositiva"/>
          <p:cNvSpPr>
            <a:spLocks noGrp="1"/>
          </p:cNvSpPr>
          <p:nvPr>
            <p:ph type="sldNum" sz="quarter" idx="12"/>
          </p:nvPr>
        </p:nvSpPr>
        <p:spPr>
          <a:xfrm>
            <a:off x="10972800" y="6473952"/>
            <a:ext cx="1011936" cy="246888"/>
          </a:xfrm>
        </p:spPr>
        <p:txBody>
          <a:bodyPr/>
          <a:lstStyle/>
          <a:p>
            <a:fld id="{02268AA4-427E-47D2-A43C-7800BCDC5D6C}" type="slidenum">
              <a:rPr lang="es-ES" smtClean="0"/>
              <a:pPr/>
              <a:t>‹Nº›</a:t>
            </a:fld>
            <a:endParaRPr lang="es-E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2F7F5FFE-947E-437A-9866-1158288B2035}" type="datetimeFigureOut">
              <a:rPr lang="es-ES" smtClean="0"/>
              <a:pPr/>
              <a:t>29/11/2018</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02268AA4-427E-47D2-A43C-7800BCDC5D6C}" type="slidenum">
              <a:rPr lang="es-ES" smtClean="0"/>
              <a:pPr/>
              <a:t>‹Nº›</a:t>
            </a:fld>
            <a:endParaRPr lang="es-ES"/>
          </a:p>
        </p:txBody>
      </p:sp>
      <p:sp>
        <p:nvSpPr>
          <p:cNvPr id="8" name="7 Título"/>
          <p:cNvSpPr>
            <a:spLocks noGrp="1"/>
          </p:cNvSpPr>
          <p:nvPr>
            <p:ph type="title"/>
          </p:nvPr>
        </p:nvSpPr>
        <p:spPr>
          <a:xfrm>
            <a:off x="240633" y="2947086"/>
            <a:ext cx="115824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402336" y="457200"/>
            <a:ext cx="115824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2F7F5FFE-947E-437A-9866-1158288B2035}" type="datetimeFigureOut">
              <a:rPr lang="es-ES" smtClean="0"/>
              <a:pPr/>
              <a:t>29/11/2018</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02268AA4-427E-47D2-A43C-7800BCDC5D6C}" type="slidenum">
              <a:rPr lang="es-ES" smtClean="0"/>
              <a:pPr/>
              <a:t>‹Nº›</a:t>
            </a:fld>
            <a:endParaRPr lang="es-E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406400" y="5410200"/>
            <a:ext cx="114808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2F7F5FFE-947E-437A-9866-1158288B2035}" type="datetimeFigureOut">
              <a:rPr lang="es-ES" smtClean="0"/>
              <a:pPr/>
              <a:t>29/11/2018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10972800" y="6477000"/>
            <a:ext cx="1016000" cy="246888"/>
          </a:xfrm>
        </p:spPr>
        <p:txBody>
          <a:bodyPr/>
          <a:lstStyle/>
          <a:p>
            <a:fld id="{02268AA4-427E-47D2-A43C-7800BCDC5D6C}" type="slidenum">
              <a:rPr lang="es-ES" smtClean="0"/>
              <a:pPr/>
              <a:t>‹Nº›</a:t>
            </a:fld>
            <a:endParaRPr lang="es-ES"/>
          </a:p>
        </p:txBody>
      </p:sp>
      <p:sp>
        <p:nvSpPr>
          <p:cNvPr id="11" name="10 Conector recto"/>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402336" y="457200"/>
            <a:ext cx="115824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2F7F5FFE-947E-437A-9866-1158288B2035}" type="datetimeFigureOut">
              <a:rPr lang="es-ES" smtClean="0"/>
              <a:pPr/>
              <a:t>29/11/2018</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2268AA4-427E-47D2-A43C-7800BCDC5D6C}"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F7F5FFE-947E-437A-9866-1158288B2035}" type="datetimeFigureOut">
              <a:rPr lang="es-ES" smtClean="0"/>
              <a:pPr/>
              <a:t>29/11/2018</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2268AA4-427E-47D2-A43C-7800BCDC5D6C}" type="slidenum">
              <a:rPr lang="es-ES" smtClean="0"/>
              <a:pPr/>
              <a:t>‹Nº›</a:t>
            </a:fld>
            <a:endParaRPr lang="es-E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609600" y="5486400"/>
            <a:ext cx="112776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2F7F5FFE-947E-437A-9866-1158288B2035}" type="datetimeFigureOut">
              <a:rPr lang="es-ES" smtClean="0"/>
              <a:pPr/>
              <a:t>29/11/2018</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2268AA4-427E-47D2-A43C-7800BCDC5D6C}" type="slidenum">
              <a:rPr lang="es-ES" smtClean="0"/>
              <a:pPr/>
              <a:t>‹Nº›</a:t>
            </a:fld>
            <a:endParaRPr lang="es-ES"/>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2F7F5FFE-947E-437A-9866-1158288B2035}" type="datetimeFigureOut">
              <a:rPr lang="es-ES" smtClean="0"/>
              <a:pPr/>
              <a:t>29/11/2018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02268AA4-427E-47D2-A43C-7800BCDC5D6C}" type="slidenum">
              <a:rPr lang="es-ES" smtClean="0"/>
              <a:pPr/>
              <a:t>‹Nº›</a:t>
            </a:fld>
            <a:endParaRPr lang="es-ES"/>
          </a:p>
        </p:txBody>
      </p:sp>
      <p:sp>
        <p:nvSpPr>
          <p:cNvPr id="17" name="16 Título"/>
          <p:cNvSpPr>
            <a:spLocks noGrp="1"/>
          </p:cNvSpPr>
          <p:nvPr>
            <p:ph type="title"/>
          </p:nvPr>
        </p:nvSpPr>
        <p:spPr>
          <a:xfrm>
            <a:off x="508000" y="4993760"/>
            <a:ext cx="78232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2F7F5FFE-947E-437A-9866-1158288B2035}" type="datetimeFigureOut">
              <a:rPr lang="es-ES" smtClean="0"/>
              <a:pPr/>
              <a:t>29/11/2018</a:t>
            </a:fld>
            <a:endParaRPr lang="es-ES"/>
          </a:p>
        </p:txBody>
      </p:sp>
      <p:sp>
        <p:nvSpPr>
          <p:cNvPr id="28" name="27 Marcador de pie de página"/>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2268AA4-427E-47D2-A43C-7800BCDC5D6C}" type="slidenum">
              <a:rPr lang="es-ES" smtClean="0"/>
              <a:pPr/>
              <a:t>‹Nº›</a:t>
            </a:fld>
            <a:endParaRPr lang="es-ES"/>
          </a:p>
        </p:txBody>
      </p:sp>
      <p:sp>
        <p:nvSpPr>
          <p:cNvPr id="10" name="9 Marcador de título"/>
          <p:cNvSpPr>
            <a:spLocks noGrp="1"/>
          </p:cNvSpPr>
          <p:nvPr>
            <p:ph type="title"/>
          </p:nvPr>
        </p:nvSpPr>
        <p:spPr>
          <a:xfrm>
            <a:off x="406400" y="457200"/>
            <a:ext cx="115824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xmlns="">
                  <a14:imgLayer r:embed="rId3">
                    <a14:imgEffect>
                      <a14:artisticPaintStrokes/>
                    </a14:imgEffect>
                    <a14:imgEffect>
                      <a14:colorTemperature colorTemp="7200"/>
                    </a14:imgEffect>
                  </a14:imgLayer>
                </a14:imgProps>
              </a:ext>
              <a:ext uri="{28A0092B-C50C-407E-A947-70E740481C1C}">
                <a14:useLocalDpi xmlns:a14="http://schemas.microsoft.com/office/drawing/2010/main" xmlns="" val="0"/>
              </a:ext>
            </a:extLst>
          </a:blip>
          <a:stretch>
            <a:fillRect/>
          </a:stretch>
        </p:blipFill>
        <p:spPr>
          <a:xfrm>
            <a:off x="-992251" y="-465466"/>
            <a:ext cx="13621409" cy="8135007"/>
          </a:xfrm>
          <a:prstGeom prst="rect">
            <a:avLst/>
          </a:prstGeom>
        </p:spPr>
      </p:pic>
      <p:sp>
        <p:nvSpPr>
          <p:cNvPr id="2" name="Título 1"/>
          <p:cNvSpPr>
            <a:spLocks noGrp="1"/>
          </p:cNvSpPr>
          <p:nvPr>
            <p:ph type="ctrTitle"/>
          </p:nvPr>
        </p:nvSpPr>
        <p:spPr>
          <a:xfrm>
            <a:off x="1325283" y="2124454"/>
            <a:ext cx="9144000" cy="2387600"/>
          </a:xfrm>
        </p:spPr>
        <p:txBody>
          <a:bodyPr/>
          <a:lstStyle/>
          <a:p>
            <a:r>
              <a:rPr lang="es-E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ell MT" panose="02020503060305020303" pitchFamily="18" charset="0"/>
              </a:rPr>
              <a:t>NICOLA CONSTANTINO</a:t>
            </a:r>
            <a:endParaRPr lang="es-E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ell MT" panose="02020503060305020303" pitchFamily="18" charset="0"/>
            </a:endParaRPr>
          </a:p>
        </p:txBody>
      </p:sp>
      <p:sp>
        <p:nvSpPr>
          <p:cNvPr id="3" name="Subtítulo 2"/>
          <p:cNvSpPr>
            <a:spLocks noGrp="1"/>
          </p:cNvSpPr>
          <p:nvPr>
            <p:ph type="subTitle" idx="1"/>
          </p:nvPr>
        </p:nvSpPr>
        <p:spPr>
          <a:xfrm>
            <a:off x="1524000" y="5097792"/>
            <a:ext cx="9144000" cy="1655762"/>
          </a:xfrm>
        </p:spPr>
        <p:txBody>
          <a:bodyPr>
            <a:normAutofit/>
          </a:bodyPr>
          <a:lstStyle/>
          <a:p>
            <a:r>
              <a:rPr lang="es-ES" sz="2800" b="1" dirty="0" smtClean="0">
                <a:solidFill>
                  <a:schemeClr val="bg2">
                    <a:lumMod val="50000"/>
                  </a:schemeClr>
                </a:solidFill>
              </a:rPr>
              <a:t>               AGUIRRE- </a:t>
            </a:r>
            <a:r>
              <a:rPr lang="es-ES" sz="2800" b="1" dirty="0" smtClean="0">
                <a:solidFill>
                  <a:schemeClr val="bg2">
                    <a:lumMod val="50000"/>
                  </a:schemeClr>
                </a:solidFill>
              </a:rPr>
              <a:t>- CÓRDOBA-DUMRAUF</a:t>
            </a:r>
            <a:endParaRPr lang="es-ES" sz="2800" b="1" dirty="0" smtClean="0">
              <a:solidFill>
                <a:schemeClr val="bg2">
                  <a:lumMod val="50000"/>
                </a:schemeClr>
              </a:solidFill>
            </a:endParaRPr>
          </a:p>
          <a:p>
            <a:r>
              <a:rPr lang="es-ES" sz="2800" b="1" dirty="0" smtClean="0">
                <a:solidFill>
                  <a:schemeClr val="bg2">
                    <a:lumMod val="50000"/>
                  </a:schemeClr>
                </a:solidFill>
              </a:rPr>
              <a:t>                           PAV-IV</a:t>
            </a:r>
            <a:endParaRPr lang="es-ES" sz="2800" b="1" dirty="0">
              <a:solidFill>
                <a:schemeClr val="bg2">
                  <a:lumMod val="50000"/>
                </a:schemeClr>
              </a:solidFill>
            </a:endParaRPr>
          </a:p>
        </p:txBody>
      </p:sp>
    </p:spTree>
    <p:extLst>
      <p:ext uri="{BB962C8B-B14F-4D97-AF65-F5344CB8AC3E}">
        <p14:creationId xmlns:p14="http://schemas.microsoft.com/office/powerpoint/2010/main" xmlns="" val="453642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p:cNvPicPr>
            <a:picLocks noGrp="1" noChangeAspect="1"/>
          </p:cNvPicPr>
          <p:nvPr>
            <p:ph type="pic" idx="1"/>
          </p:nvPr>
        </p:nvPicPr>
        <p:blipFill rotWithShape="1">
          <a:blip r:embed="rId2" cstate="print">
            <a:extLst>
              <a:ext uri="{28A0092B-C50C-407E-A947-70E740481C1C}">
                <a14:useLocalDpi xmlns:a14="http://schemas.microsoft.com/office/drawing/2010/main" xmlns="" val="0"/>
              </a:ext>
            </a:extLst>
          </a:blip>
          <a:srcRect t="22462" b="22462"/>
          <a:stretch/>
        </p:blipFill>
        <p:spPr>
          <a:xfrm>
            <a:off x="4103745" y="616634"/>
            <a:ext cx="7275455" cy="3968430"/>
          </a:xfrm>
        </p:spPr>
      </p:pic>
      <p:sp>
        <p:nvSpPr>
          <p:cNvPr id="2" name="Título 1"/>
          <p:cNvSpPr>
            <a:spLocks noGrp="1"/>
          </p:cNvSpPr>
          <p:nvPr>
            <p:ph type="title"/>
          </p:nvPr>
        </p:nvSpPr>
        <p:spPr>
          <a:xfrm>
            <a:off x="198119" y="2468880"/>
            <a:ext cx="4204649" cy="2075043"/>
          </a:xfrm>
        </p:spPr>
        <p:txBody>
          <a:bodyPr/>
          <a:lstStyle/>
          <a:p>
            <a:r>
              <a:rPr lang="es-AR" dirty="0" smtClean="0">
                <a:latin typeface="Agency FB" pitchFamily="34" charset="0"/>
              </a:rPr>
              <a:t>Pelota de fútbol de tetillas masculinas (2000)</a:t>
            </a:r>
            <a:endParaRPr lang="es-AR" dirty="0">
              <a:latin typeface="Agency FB" pitchFamily="34" charset="0"/>
            </a:endParaRPr>
          </a:p>
        </p:txBody>
      </p:sp>
    </p:spTree>
    <p:extLst>
      <p:ext uri="{BB962C8B-B14F-4D97-AF65-F5344CB8AC3E}">
        <p14:creationId xmlns:p14="http://schemas.microsoft.com/office/powerpoint/2010/main" xmlns="" val="139069527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6"/>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l="11085" r="11085"/>
          <a:stretch>
            <a:fillRect/>
          </a:stretch>
        </p:blipFill>
        <p:spPr>
          <a:xfrm>
            <a:off x="996197" y="1233468"/>
            <a:ext cx="3251295" cy="5067300"/>
          </a:xfrm>
        </p:spPr>
      </p:pic>
      <p:sp>
        <p:nvSpPr>
          <p:cNvPr id="2" name="Rectángulo 1"/>
          <p:cNvSpPr/>
          <p:nvPr/>
        </p:nvSpPr>
        <p:spPr>
          <a:xfrm>
            <a:off x="6295713" y="397929"/>
            <a:ext cx="5186148" cy="369332"/>
          </a:xfrm>
          <a:prstGeom prst="rect">
            <a:avLst/>
          </a:prstGeom>
        </p:spPr>
        <p:txBody>
          <a:bodyPr wrap="square">
            <a:spAutoFit/>
          </a:bodyPr>
          <a:lstStyle/>
          <a:p>
            <a:r>
              <a:rPr lang="es-AR" dirty="0"/>
              <a:t>Zapatos de tacos altos de tetillas masculinas (2000)</a:t>
            </a:r>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29412" y="1233468"/>
            <a:ext cx="6391275" cy="5067300"/>
          </a:xfrm>
          <a:prstGeom prst="rect">
            <a:avLst/>
          </a:prstGeom>
        </p:spPr>
      </p:pic>
      <p:sp>
        <p:nvSpPr>
          <p:cNvPr id="9" name="CuadroTexto 8"/>
          <p:cNvSpPr txBox="1"/>
          <p:nvPr/>
        </p:nvSpPr>
        <p:spPr>
          <a:xfrm>
            <a:off x="1161229" y="424054"/>
            <a:ext cx="3435889" cy="369332"/>
          </a:xfrm>
          <a:prstGeom prst="rect">
            <a:avLst/>
          </a:prstGeom>
          <a:noFill/>
        </p:spPr>
        <p:txBody>
          <a:bodyPr wrap="square" rtlCol="0">
            <a:spAutoFit/>
          </a:bodyPr>
          <a:lstStyle/>
          <a:p>
            <a:r>
              <a:rPr lang="es-AR" dirty="0" smtClean="0"/>
              <a:t>Zapatos de hombre de anos (2000)</a:t>
            </a:r>
            <a:endParaRPr lang="es-AR" dirty="0"/>
          </a:p>
        </p:txBody>
      </p:sp>
    </p:spTree>
    <p:extLst>
      <p:ext uri="{BB962C8B-B14F-4D97-AF65-F5344CB8AC3E}">
        <p14:creationId xmlns:p14="http://schemas.microsoft.com/office/powerpoint/2010/main" xmlns="" val="219389731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p:cNvPicPr>
            <a:picLocks noGrp="1" noChangeAspect="1"/>
          </p:cNvPicPr>
          <p:nvPr>
            <p:ph type="pic" idx="1"/>
          </p:nvPr>
        </p:nvPicPr>
        <p:blipFill rotWithShape="1">
          <a:blip r:embed="rId2" cstate="print">
            <a:extLst>
              <a:ext uri="{28A0092B-C50C-407E-A947-70E740481C1C}">
                <a14:useLocalDpi xmlns:a14="http://schemas.microsoft.com/office/drawing/2010/main" xmlns="" val="0"/>
              </a:ext>
            </a:extLst>
          </a:blip>
          <a:srcRect t="11398" b="11398"/>
          <a:stretch/>
        </p:blipFill>
        <p:spPr>
          <a:xfrm>
            <a:off x="5156926" y="538257"/>
            <a:ext cx="6705600" cy="3657600"/>
          </a:xfrm>
        </p:spPr>
      </p:pic>
      <p:sp>
        <p:nvSpPr>
          <p:cNvPr id="2" name="Título 1"/>
          <p:cNvSpPr>
            <a:spLocks noGrp="1"/>
          </p:cNvSpPr>
          <p:nvPr>
            <p:ph type="title"/>
          </p:nvPr>
        </p:nvSpPr>
        <p:spPr>
          <a:xfrm>
            <a:off x="976265" y="484495"/>
            <a:ext cx="3932237" cy="5195455"/>
          </a:xfrm>
        </p:spPr>
        <p:txBody>
          <a:bodyPr>
            <a:normAutofit/>
          </a:bodyPr>
          <a:lstStyle/>
          <a:p>
            <a:pPr lvl="0">
              <a:lnSpc>
                <a:spcPct val="100000"/>
              </a:lnSpc>
              <a:spcBef>
                <a:spcPts val="0"/>
              </a:spcBef>
            </a:pPr>
            <a:r>
              <a:rPr lang="es-AR" sz="1800" dirty="0">
                <a:solidFill>
                  <a:prstClr val="black"/>
                </a:solidFill>
                <a:latin typeface="Times New Roman" pitchFamily="18" charset="0"/>
                <a:ea typeface="+mn-ea"/>
                <a:cs typeface="Times New Roman" pitchFamily="18" charset="0"/>
              </a:rPr>
              <a:t>La obra es un múltiple de 100 jabones elaborados con un porcentaje de grasa de origen humano. Este tejido adiposo ?que suma dos kilos? se obtuvo de una liposucción a la que Nicola se sometió para este proyecto.</a:t>
            </a:r>
          </a:p>
        </p:txBody>
      </p:sp>
    </p:spTree>
    <p:extLst>
      <p:ext uri="{BB962C8B-B14F-4D97-AF65-F5344CB8AC3E}">
        <p14:creationId xmlns:p14="http://schemas.microsoft.com/office/powerpoint/2010/main" xmlns="" val="169365720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BEBA8EAE-BF5A-486C-A8C5-ECC9F3942E4B}">
                <a14:imgProps xmlns:a14="http://schemas.microsoft.com/office/drawing/2010/main" xmlns="">
                  <a14:imgLayer r:embed="rId3">
                    <a14:imgEffect>
                      <a14:artisticPaintStrokes/>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110365"/>
            <a:ext cx="12192000" cy="7968627"/>
          </a:xfrm>
          <a:prstGeom prst="rect">
            <a:avLst/>
          </a:prstGeom>
        </p:spPr>
      </p:pic>
      <p:sp>
        <p:nvSpPr>
          <p:cNvPr id="8" name="Marcador de contenido 7"/>
          <p:cNvSpPr>
            <a:spLocks noGrp="1"/>
          </p:cNvSpPr>
          <p:nvPr>
            <p:ph sz="half" idx="1"/>
          </p:nvPr>
        </p:nvSpPr>
        <p:spPr>
          <a:xfrm>
            <a:off x="5395912" y="509452"/>
            <a:ext cx="6172200" cy="5953708"/>
          </a:xfrm>
        </p:spPr>
        <p:txBody>
          <a:bodyPr>
            <a:normAutofit fontScale="70000" lnSpcReduction="20000"/>
          </a:bodyPr>
          <a:lstStyle/>
          <a:p>
            <a:pPr marL="0" indent="0" algn="just">
              <a:lnSpc>
                <a:spcPct val="115000"/>
              </a:lnSpc>
              <a:spcAft>
                <a:spcPts val="1000"/>
              </a:spcAft>
              <a:buNone/>
            </a:pPr>
            <a:r>
              <a:rPr lang="es-ES" sz="3800" dirty="0" smtClean="0">
                <a:solidFill>
                  <a:schemeClr val="bg1">
                    <a:lumMod val="95000"/>
                  </a:schemeClr>
                </a:solidFill>
                <a:latin typeface="Bell MT" panose="02020503060305020303" pitchFamily="18" charset="0"/>
              </a:rPr>
              <a:t>BIOGRAFÍA</a:t>
            </a:r>
            <a:endParaRPr lang="es-US" dirty="0" smtClean="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spcAft>
                <a:spcPts val="1000"/>
              </a:spcAft>
              <a:buNone/>
            </a:pPr>
            <a:r>
              <a:rPr lang="es-US" dirty="0" smtClean="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Nicola </a:t>
            </a:r>
            <a:r>
              <a:rPr lang="es-US" dirty="0" err="1">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Costantino</a:t>
            </a:r>
            <a:r>
              <a:rPr lang="es-US"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 (1964) nace en Rosario, Argentina, donde cursa la carrera de Bellas Artes con especialización en escultura. Hija de cirujano y diseñadora de </a:t>
            </a:r>
            <a:r>
              <a:rPr lang="es-US" dirty="0" smtClean="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moda.</a:t>
            </a:r>
            <a:endParaRPr lang="es-ES"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spcAft>
                <a:spcPts val="1000"/>
              </a:spcAft>
              <a:buNone/>
            </a:pPr>
            <a:r>
              <a:rPr lang="es-US" dirty="0" smtClean="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Siempre atraída </a:t>
            </a:r>
            <a:r>
              <a:rPr lang="es-US"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por materiales y técnicas poco convencionales, Nicola trabajó e investigó –mientras estudiaba– en distintas fábricas y talleres. En ICI </a:t>
            </a:r>
            <a:r>
              <a:rPr lang="es-US" dirty="0" err="1">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Duperial</a:t>
            </a:r>
            <a:r>
              <a:rPr lang="es-US"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 se familiarizó con los moldes de silicona y la </a:t>
            </a:r>
            <a:r>
              <a:rPr lang="es-US" dirty="0" err="1">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matricería</a:t>
            </a:r>
            <a:r>
              <a:rPr lang="es-US"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 en resina poliéster, así como con la inyección de espuma flexible de poliuretano, que acabaría siendo determinante en el desarrollo de su obra. Ya antes de esto, Nicola había adquirido bastante experiencia en diseño y mordería, colaborando con su madre en su fábrica de indumentaria. </a:t>
            </a:r>
            <a:endParaRPr lang="es-ES"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0" name="Imagen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8622" y="2789427"/>
            <a:ext cx="4627290" cy="21690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196100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xmlns="">
                  <a14:imgLayer r:embed="rId3">
                    <a14:imgEffect>
                      <a14:artisticPaintStrokes/>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110365"/>
            <a:ext cx="12192000" cy="7968627"/>
          </a:xfrm>
          <a:prstGeom prst="rect">
            <a:avLst/>
          </a:prstGeom>
        </p:spPr>
      </p:pic>
      <p:sp>
        <p:nvSpPr>
          <p:cNvPr id="2" name="Título 1"/>
          <p:cNvSpPr>
            <a:spLocks noGrp="1"/>
          </p:cNvSpPr>
          <p:nvPr>
            <p:ph type="title"/>
          </p:nvPr>
        </p:nvSpPr>
        <p:spPr/>
        <p:txBody>
          <a:bodyPr/>
          <a:lstStyle/>
          <a:p>
            <a:r>
              <a:rPr lang="es-ES" dirty="0" smtClean="0">
                <a:solidFill>
                  <a:schemeClr val="bg1"/>
                </a:solidFill>
                <a:latin typeface="Bell MT" panose="02020503060305020303" pitchFamily="18" charset="0"/>
              </a:rPr>
              <a:t>MUESTRAS</a:t>
            </a:r>
            <a:endParaRPr lang="es-ES" dirty="0">
              <a:solidFill>
                <a:schemeClr val="bg1"/>
              </a:solidFill>
              <a:latin typeface="Bell MT" panose="02020503060305020303" pitchFamily="18" charset="0"/>
            </a:endParaRPr>
          </a:p>
        </p:txBody>
      </p:sp>
      <p:sp>
        <p:nvSpPr>
          <p:cNvPr id="3" name="Marcador de contenido 2"/>
          <p:cNvSpPr>
            <a:spLocks noGrp="1"/>
          </p:cNvSpPr>
          <p:nvPr>
            <p:ph idx="1"/>
          </p:nvPr>
        </p:nvSpPr>
        <p:spPr/>
        <p:txBody>
          <a:bodyPr>
            <a:normAutofit fontScale="62500" lnSpcReduction="20000"/>
          </a:bodyPr>
          <a:lstStyle/>
          <a:p>
            <a:pPr marL="0" indent="0" algn="just">
              <a:lnSpc>
                <a:spcPct val="120000"/>
              </a:lnSpc>
              <a:buNone/>
            </a:pPr>
            <a:r>
              <a:rPr lang="es-US" sz="3200"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Su primera muestra individual, </a:t>
            </a:r>
            <a:r>
              <a:rPr lang="es-US" sz="3200" dirty="0" err="1">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Cochon</a:t>
            </a:r>
            <a:r>
              <a:rPr lang="es-US" sz="3200"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 sur canapé (1992), es considerada precursora del arte contemporáneo latinoamericano. En 1998 representa a la Argentina en la bienal de San Pablo, y desde entonces participa en numerosas muestras en museos de todo el mundo, entre los que se destacan Liverpool (1999), Tel Aviv (2002) y </a:t>
            </a:r>
            <a:r>
              <a:rPr lang="es-US" sz="3200" dirty="0" err="1">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Zurich</a:t>
            </a:r>
            <a:r>
              <a:rPr lang="es-US" sz="3200"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 (2011). En 2000 realiza una muestra individual en </a:t>
            </a:r>
            <a:r>
              <a:rPr lang="es-US" sz="3200" dirty="0" err="1">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Deitch</a:t>
            </a:r>
            <a:r>
              <a:rPr lang="es-US" sz="3200"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 </a:t>
            </a:r>
            <a:r>
              <a:rPr lang="es-US" sz="3200" dirty="0" err="1">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Projects</a:t>
            </a:r>
            <a:r>
              <a:rPr lang="es-US" sz="3200"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 (Nueva York) y su </a:t>
            </a:r>
            <a:r>
              <a:rPr lang="es-US" sz="3200" dirty="0" err="1">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Corset</a:t>
            </a:r>
            <a:r>
              <a:rPr lang="es-US" sz="3200"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 </a:t>
            </a:r>
            <a:r>
              <a:rPr lang="es-US" sz="3200" dirty="0" smtClean="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de peletería </a:t>
            </a:r>
            <a:r>
              <a:rPr lang="es-US" sz="3200"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humana ingresa en la colección del MOMA. En </a:t>
            </a:r>
            <a:r>
              <a:rPr lang="es-US" sz="4400"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2004</a:t>
            </a:r>
            <a:r>
              <a:rPr lang="es-US" sz="3200"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 presenta Animal </a:t>
            </a:r>
            <a:r>
              <a:rPr lang="es-US" sz="3200" dirty="0" err="1">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Motion</a:t>
            </a:r>
            <a:r>
              <a:rPr lang="es-US" sz="3200"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 </a:t>
            </a:r>
            <a:r>
              <a:rPr lang="es-US" sz="3200" dirty="0" err="1">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Planet</a:t>
            </a:r>
            <a:r>
              <a:rPr lang="es-US" sz="3200"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 una serie de máquinas ortopédicas para animales nonatos, y </a:t>
            </a:r>
            <a:r>
              <a:rPr lang="es-US" sz="3200" dirty="0" err="1">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Savon</a:t>
            </a:r>
            <a:r>
              <a:rPr lang="es-US" sz="3200"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 de Corps, obra que tuvo gran repercusión en la prensa. El encuentro con Gabriel </a:t>
            </a:r>
            <a:r>
              <a:rPr lang="es-US" sz="3200" dirty="0" err="1">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Valansi</a:t>
            </a:r>
            <a:r>
              <a:rPr lang="es-US" sz="3200"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 en 2006 significó su entrada al mundo de la fotografía, con más de 30 obras en las que es constante su protagonismo encarnando distintas personalidades del arte y la fotografía. Su interés en la </a:t>
            </a:r>
            <a:r>
              <a:rPr lang="es-US" sz="3200" dirty="0" smtClean="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video-performance </a:t>
            </a:r>
            <a:r>
              <a:rPr lang="es-US" sz="3200"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rPr>
              <a:t>la conduce a crear la obra autorreferencial Trailer (2010), su primera producción de tipo cinematográfica, y a abordar un personaje histórico femenino paradigmático como Eva Perón en Rapsodia Inconclusa (55a Bienal de Venecia, 2013).</a:t>
            </a:r>
            <a:endParaRPr lang="es-ES" sz="3200" dirty="0">
              <a:solidFill>
                <a:schemeClr val="bg1">
                  <a:lumMod val="95000"/>
                </a:schemeClr>
              </a:solidFill>
              <a:latin typeface="Arial" panose="020B0604020202020204" pitchFamily="34" charset="0"/>
              <a:ea typeface="Times New Roman" panose="02020603050405020304" pitchFamily="18" charset="0"/>
              <a:cs typeface="Arial" panose="020B0604020202020204" pitchFamily="34" charset="0"/>
            </a:endParaRPr>
          </a:p>
          <a:p>
            <a:endParaRPr lang="es-ES" dirty="0"/>
          </a:p>
        </p:txBody>
      </p:sp>
    </p:spTree>
    <p:extLst>
      <p:ext uri="{BB962C8B-B14F-4D97-AF65-F5344CB8AC3E}">
        <p14:creationId xmlns:p14="http://schemas.microsoft.com/office/powerpoint/2010/main" xmlns="" val="38026652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BEBA8EAE-BF5A-486C-A8C5-ECC9F3942E4B}">
                <a14:imgProps xmlns:a14="http://schemas.microsoft.com/office/drawing/2010/main" xmlns="">
                  <a14:imgLayer r:embed="rId3">
                    <a14:imgEffect>
                      <a14:artisticPaintStrokes/>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0"/>
            <a:ext cx="12192000" cy="7968627"/>
          </a:xfrm>
          <a:prstGeom prst="rect">
            <a:avLst/>
          </a:prstGeom>
        </p:spPr>
      </p:pic>
      <p:sp>
        <p:nvSpPr>
          <p:cNvPr id="2" name="Título 1"/>
          <p:cNvSpPr>
            <a:spLocks noGrp="1"/>
          </p:cNvSpPr>
          <p:nvPr>
            <p:ph type="title"/>
          </p:nvPr>
        </p:nvSpPr>
        <p:spPr>
          <a:xfrm>
            <a:off x="808531" y="-284162"/>
            <a:ext cx="5828752" cy="1600200"/>
          </a:xfrm>
        </p:spPr>
        <p:txBody>
          <a:bodyPr>
            <a:normAutofit/>
          </a:bodyPr>
          <a:lstStyle/>
          <a:p>
            <a:r>
              <a:rPr lang="es-ES" sz="4000" dirty="0" smtClean="0">
                <a:solidFill>
                  <a:schemeClr val="bg1">
                    <a:lumMod val="95000"/>
                  </a:schemeClr>
                </a:solidFill>
                <a:latin typeface="Bell MT" panose="02020503060305020303" pitchFamily="18" charset="0"/>
              </a:rPr>
              <a:t>MEMORIA DESCRIPTIVA</a:t>
            </a:r>
            <a:endParaRPr lang="es-ES" sz="4000" dirty="0">
              <a:solidFill>
                <a:schemeClr val="bg1">
                  <a:lumMod val="95000"/>
                </a:schemeClr>
              </a:solidFill>
              <a:latin typeface="Bell MT" panose="02020503060305020303" pitchFamily="18" charset="0"/>
            </a:endParaRPr>
          </a:p>
        </p:txBody>
      </p:sp>
      <p:sp>
        <p:nvSpPr>
          <p:cNvPr id="3" name="Marcador de contenido 2"/>
          <p:cNvSpPr>
            <a:spLocks noGrp="1"/>
          </p:cNvSpPr>
          <p:nvPr>
            <p:ph type="body" sz="half" idx="2"/>
          </p:nvPr>
        </p:nvSpPr>
        <p:spPr>
          <a:xfrm>
            <a:off x="872761" y="1490242"/>
            <a:ext cx="3660050" cy="4973188"/>
          </a:xfrm>
          <a:noFill/>
        </p:spPr>
        <p:txBody>
          <a:bodyPr>
            <a:normAutofit fontScale="92500" lnSpcReduction="20000"/>
          </a:bodyPr>
          <a:lstStyle/>
          <a:p>
            <a:r>
              <a:rPr lang="es-ES" sz="2400" dirty="0" smtClean="0">
                <a:solidFill>
                  <a:schemeClr val="bg1"/>
                </a:solidFill>
              </a:rPr>
              <a:t>En sus composiciones existe la intensión de simular la piel humana con gran rigurosidad de detalle, emulando a la manufactura de un producto comercial. En ellas se comprenden fragmentos del cuerpo, como lo son las zonas erógenas(anos y tetillas) y grandes porciones de piel y pelo. </a:t>
            </a:r>
          </a:p>
          <a:p>
            <a:r>
              <a:rPr lang="es-ES" sz="2400" dirty="0" smtClean="0">
                <a:solidFill>
                  <a:schemeClr val="bg1"/>
                </a:solidFill>
              </a:rPr>
              <a:t>En dicha serie, demuestra la manipulación de múltiples técnicas, como también el manejo de recursos y materiales como lo son resina, poliéster y poliuretano.   </a:t>
            </a:r>
          </a:p>
          <a:p>
            <a:endParaRPr lang="es-ES" dirty="0"/>
          </a:p>
        </p:txBody>
      </p:sp>
      <p:pic>
        <p:nvPicPr>
          <p:cNvPr id="6" name="Imagen 5"/>
          <p:cNvPicPr/>
          <p:nvPr/>
        </p:nvPicPr>
        <p:blipFill rotWithShape="1">
          <a:blip r:embed="rId4" cstate="print"/>
          <a:srcRect l="19579" t="16629" r="33493" b="18913"/>
          <a:stretch/>
        </p:blipFill>
        <p:spPr bwMode="auto">
          <a:xfrm>
            <a:off x="7451095" y="3849442"/>
            <a:ext cx="3648863" cy="281769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xmlns=""/>
            </a:ext>
          </a:extLst>
        </p:spPr>
      </p:pic>
      <p:pic>
        <p:nvPicPr>
          <p:cNvPr id="11" name="Imagen 10"/>
          <p:cNvPicPr/>
          <p:nvPr/>
        </p:nvPicPr>
        <p:blipFill rotWithShape="1">
          <a:blip r:embed="rId5" cstate="print"/>
          <a:srcRect l="33161" t="25413" r="19038" b="16858"/>
          <a:stretch/>
        </p:blipFill>
        <p:spPr bwMode="auto">
          <a:xfrm>
            <a:off x="5157408" y="308139"/>
            <a:ext cx="4946105" cy="3367506"/>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6442812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BEBA8EAE-BF5A-486C-A8C5-ECC9F3942E4B}">
                <a14:imgProps xmlns:a14="http://schemas.microsoft.com/office/drawing/2010/main" xmlns="">
                  <a14:imgLayer r:embed="rId3">
                    <a14:imgEffect>
                      <a14:artisticPaintStrokes/>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110365"/>
            <a:ext cx="12192000" cy="7968627"/>
          </a:xfrm>
          <a:prstGeom prst="rect">
            <a:avLst/>
          </a:prstGeom>
        </p:spPr>
      </p:pic>
      <p:sp>
        <p:nvSpPr>
          <p:cNvPr id="2" name="Título 1"/>
          <p:cNvSpPr>
            <a:spLocks noGrp="1"/>
          </p:cNvSpPr>
          <p:nvPr>
            <p:ph type="title"/>
          </p:nvPr>
        </p:nvSpPr>
        <p:spPr>
          <a:xfrm>
            <a:off x="839788" y="173418"/>
            <a:ext cx="4646612" cy="1600200"/>
          </a:xfrm>
        </p:spPr>
        <p:txBody>
          <a:bodyPr>
            <a:normAutofit/>
          </a:bodyPr>
          <a:lstStyle/>
          <a:p>
            <a:r>
              <a:rPr lang="es-ES" sz="4000" dirty="0">
                <a:solidFill>
                  <a:schemeClr val="bg1">
                    <a:lumMod val="95000"/>
                  </a:schemeClr>
                </a:solidFill>
                <a:latin typeface="Bell MT" panose="02020503060305020303" pitchFamily="18" charset="0"/>
              </a:rPr>
              <a:t>MEMORIA DESCRIPTIVA</a:t>
            </a:r>
            <a:endParaRPr lang="es-ES" sz="4000" dirty="0">
              <a:solidFill>
                <a:schemeClr val="bg1"/>
              </a:solidFill>
              <a:latin typeface="Bell MT" panose="02020503060305020303" pitchFamily="18" charset="0"/>
            </a:endParaRPr>
          </a:p>
        </p:txBody>
      </p:sp>
      <p:sp>
        <p:nvSpPr>
          <p:cNvPr id="4" name="Marcador de texto 3"/>
          <p:cNvSpPr>
            <a:spLocks noGrp="1"/>
          </p:cNvSpPr>
          <p:nvPr>
            <p:ph type="body" idx="2"/>
          </p:nvPr>
        </p:nvSpPr>
        <p:spPr>
          <a:xfrm>
            <a:off x="839788" y="2057399"/>
            <a:ext cx="3932237" cy="5218611"/>
          </a:xfrm>
        </p:spPr>
        <p:txBody>
          <a:bodyPr>
            <a:normAutofit/>
          </a:bodyPr>
          <a:lstStyle/>
          <a:p>
            <a:r>
              <a:rPr lang="es-ES" sz="2400" dirty="0" smtClean="0"/>
              <a:t> </a:t>
            </a:r>
          </a:p>
          <a:p>
            <a:r>
              <a:rPr lang="es-ES" sz="2400" dirty="0" smtClean="0">
                <a:solidFill>
                  <a:schemeClr val="bg1"/>
                </a:solidFill>
              </a:rPr>
              <a:t> </a:t>
            </a:r>
          </a:p>
          <a:p>
            <a:r>
              <a:rPr lang="es-ES" sz="2400" dirty="0" smtClean="0">
                <a:solidFill>
                  <a:schemeClr val="bg1"/>
                </a:solidFill>
              </a:rPr>
              <a:t>Por otra parte la artista presenta sus obras, cual si fueran prendas de vestir a la venta, colocándolas en  maniquíes o en vidrieras  como en la tienda de ropa </a:t>
            </a:r>
            <a:r>
              <a:rPr lang="es-ES" sz="2400" i="1" dirty="0" smtClean="0">
                <a:solidFill>
                  <a:schemeClr val="bg1"/>
                </a:solidFill>
              </a:rPr>
              <a:t>(Butique Deitch Projetcs, New York, EE.UU)</a:t>
            </a:r>
            <a:r>
              <a:rPr lang="es-ES" sz="2400" dirty="0" smtClean="0">
                <a:solidFill>
                  <a:schemeClr val="bg1"/>
                </a:solidFill>
              </a:rPr>
              <a:t>. </a:t>
            </a:r>
            <a:r>
              <a:rPr lang="es-ES" sz="2400" i="1" dirty="0" smtClean="0">
                <a:solidFill>
                  <a:schemeClr val="bg1"/>
                </a:solidFill>
              </a:rPr>
              <a:t> </a:t>
            </a:r>
            <a:r>
              <a:rPr lang="es-ES" sz="2400" dirty="0" smtClean="0">
                <a:solidFill>
                  <a:schemeClr val="bg1"/>
                </a:solidFill>
              </a:rPr>
              <a:t> De esta manera el espectador es colocado en otro ámbito al igual que las piezas. </a:t>
            </a:r>
          </a:p>
          <a:p>
            <a:endParaRPr lang="es-ES" sz="2400" dirty="0">
              <a:solidFill>
                <a:schemeClr val="bg1"/>
              </a:solidFill>
            </a:endParaRPr>
          </a:p>
        </p:txBody>
      </p:sp>
      <p:pic>
        <p:nvPicPr>
          <p:cNvPr id="9" name="Marcador de contenido 5"/>
          <p:cNvPicPr>
            <a:picLocks noGrp="1"/>
          </p:cNvPicPr>
          <p:nvPr>
            <p:ph sz="half" idx="1"/>
          </p:nvPr>
        </p:nvPicPr>
        <p:blipFill rotWithShape="1">
          <a:blip r:embed="rId4" cstate="print"/>
          <a:srcRect l="44626" t="16628" r="26270" b="13721"/>
          <a:stretch/>
        </p:blipFill>
        <p:spPr bwMode="auto">
          <a:xfrm>
            <a:off x="5704389" y="1515291"/>
            <a:ext cx="4667520" cy="534270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005421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BEBA8EAE-BF5A-486C-A8C5-ECC9F3942E4B}">
                <a14:imgProps xmlns:a14="http://schemas.microsoft.com/office/drawing/2010/main" xmlns="">
                  <a14:imgLayer r:embed="rId3">
                    <a14:imgEffect>
                      <a14:artisticPaintStrokes/>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0" y="-110365"/>
            <a:ext cx="12192000" cy="7968627"/>
          </a:xfrm>
          <a:prstGeom prst="rect">
            <a:avLst/>
          </a:prstGeom>
        </p:spPr>
      </p:pic>
      <p:sp>
        <p:nvSpPr>
          <p:cNvPr id="2" name="Título 1"/>
          <p:cNvSpPr>
            <a:spLocks noGrp="1"/>
          </p:cNvSpPr>
          <p:nvPr>
            <p:ph type="title"/>
          </p:nvPr>
        </p:nvSpPr>
        <p:spPr>
          <a:xfrm>
            <a:off x="658168" y="-592880"/>
            <a:ext cx="7855211" cy="1600200"/>
          </a:xfrm>
        </p:spPr>
        <p:txBody>
          <a:bodyPr/>
          <a:lstStyle/>
          <a:p>
            <a:r>
              <a:rPr lang="es-ES" dirty="0" smtClean="0">
                <a:solidFill>
                  <a:schemeClr val="bg1">
                    <a:lumMod val="95000"/>
                  </a:schemeClr>
                </a:solidFill>
                <a:latin typeface="Bell MT" panose="02020503060305020303" pitchFamily="18" charset="0"/>
              </a:rPr>
              <a:t>INTERFAZ</a:t>
            </a:r>
            <a:endParaRPr lang="es-ES" dirty="0">
              <a:solidFill>
                <a:schemeClr val="bg1">
                  <a:lumMod val="95000"/>
                </a:schemeClr>
              </a:solidFill>
              <a:latin typeface="Bell MT" panose="02020503060305020303" pitchFamily="18" charset="0"/>
            </a:endParaRPr>
          </a:p>
        </p:txBody>
      </p:sp>
      <p:sp>
        <p:nvSpPr>
          <p:cNvPr id="6" name="Marcador de texto 5"/>
          <p:cNvSpPr>
            <a:spLocks noGrp="1"/>
          </p:cNvSpPr>
          <p:nvPr>
            <p:ph type="body" idx="2"/>
          </p:nvPr>
        </p:nvSpPr>
        <p:spPr>
          <a:xfrm>
            <a:off x="658168" y="1123177"/>
            <a:ext cx="3932237" cy="5847219"/>
          </a:xfrm>
        </p:spPr>
        <p:txBody>
          <a:bodyPr>
            <a:normAutofit fontScale="47500" lnSpcReduction="20000"/>
          </a:bodyPr>
          <a:lstStyle/>
          <a:p>
            <a:pPr algn="just">
              <a:lnSpc>
                <a:spcPct val="120000"/>
              </a:lnSpc>
            </a:pPr>
            <a:r>
              <a:rPr lang="es-ES" sz="6200" dirty="0">
                <a:solidFill>
                  <a:schemeClr val="bg1">
                    <a:lumMod val="95000"/>
                  </a:schemeClr>
                </a:solidFill>
                <a:latin typeface="Agency FB" pitchFamily="34" charset="0"/>
              </a:rPr>
              <a:t>En el sitio web de la </a:t>
            </a:r>
            <a:r>
              <a:rPr lang="es-ES" sz="6200" dirty="0" smtClean="0">
                <a:solidFill>
                  <a:schemeClr val="bg1">
                    <a:lumMod val="95000"/>
                  </a:schemeClr>
                </a:solidFill>
                <a:latin typeface="Agency FB" pitchFamily="34" charset="0"/>
              </a:rPr>
              <a:t>artista se destaca por ser una  página  dinámica y fluida, en donde se observan diferentes recursos visuales como  lo son los videos y una </a:t>
            </a:r>
            <a:r>
              <a:rPr lang="es-ES" sz="6200" dirty="0">
                <a:solidFill>
                  <a:schemeClr val="bg1">
                    <a:lumMod val="95000"/>
                  </a:schemeClr>
                </a:solidFill>
                <a:latin typeface="Agency FB" pitchFamily="34" charset="0"/>
              </a:rPr>
              <a:t>galería en donde sus composiciones </a:t>
            </a:r>
            <a:r>
              <a:rPr lang="es-ES" sz="6200" dirty="0" smtClean="0">
                <a:solidFill>
                  <a:schemeClr val="bg1">
                    <a:lumMod val="95000"/>
                  </a:schemeClr>
                </a:solidFill>
                <a:latin typeface="Agency FB" pitchFamily="34" charset="0"/>
              </a:rPr>
              <a:t>pueden ser apreciada </a:t>
            </a:r>
            <a:r>
              <a:rPr lang="es-ES" sz="6200" dirty="0">
                <a:solidFill>
                  <a:schemeClr val="bg1">
                    <a:lumMod val="95000"/>
                  </a:schemeClr>
                </a:solidFill>
                <a:latin typeface="Agency FB" pitchFamily="34" charset="0"/>
              </a:rPr>
              <a:t>utilizando fondos </a:t>
            </a:r>
            <a:r>
              <a:rPr lang="es-ES" sz="6200" dirty="0" smtClean="0">
                <a:solidFill>
                  <a:schemeClr val="bg1">
                    <a:lumMod val="95000"/>
                  </a:schemeClr>
                </a:solidFill>
                <a:latin typeface="Agency FB" pitchFamily="34" charset="0"/>
              </a:rPr>
              <a:t>infinito.Dicho portal</a:t>
            </a:r>
            <a:r>
              <a:rPr lang="es-ES" sz="6200" dirty="0" smtClean="0">
                <a:solidFill>
                  <a:schemeClr val="bg1">
                    <a:lumMod val="95000"/>
                  </a:schemeClr>
                </a:solidFill>
                <a:latin typeface="Agency FB" pitchFamily="34" charset="0"/>
              </a:rPr>
              <a:t>, expone aspectos ligados a la intimidad de la artista, ya que se observa el taller donde compone sus obras.</a:t>
            </a:r>
          </a:p>
          <a:p>
            <a:pPr>
              <a:lnSpc>
                <a:spcPct val="120000"/>
              </a:lnSpc>
            </a:pPr>
            <a:endParaRPr lang="es-ES" sz="2400" dirty="0" smtClean="0">
              <a:solidFill>
                <a:schemeClr val="bg1">
                  <a:lumMod val="95000"/>
                </a:schemeClr>
              </a:solidFill>
            </a:endParaRPr>
          </a:p>
          <a:p>
            <a:pPr>
              <a:lnSpc>
                <a:spcPct val="120000"/>
              </a:lnSpc>
            </a:pPr>
            <a:endParaRPr lang="es-ES" sz="2400" dirty="0">
              <a:solidFill>
                <a:schemeClr val="bg1">
                  <a:lumMod val="95000"/>
                </a:schemeClr>
              </a:solidFill>
            </a:endParaRPr>
          </a:p>
          <a:p>
            <a:endParaRPr lang="es-ES" dirty="0" smtClean="0"/>
          </a:p>
          <a:p>
            <a:endParaRPr lang="es-ES" dirty="0"/>
          </a:p>
        </p:txBody>
      </p:sp>
      <p:pic>
        <p:nvPicPr>
          <p:cNvPr id="7" name="Imagen 6"/>
          <p:cNvPicPr/>
          <p:nvPr/>
        </p:nvPicPr>
        <p:blipFill rotWithShape="1">
          <a:blip r:embed="rId4" cstate="print"/>
          <a:srcRect t="9235" r="40165" b="3524"/>
          <a:stretch/>
        </p:blipFill>
        <p:spPr>
          <a:xfrm>
            <a:off x="5158421" y="94170"/>
            <a:ext cx="6011246" cy="5193064"/>
          </a:xfrm>
          <a:prstGeom prst="rect">
            <a:avLst/>
          </a:prstGeom>
          <a:ln>
            <a:noFill/>
          </a:ln>
          <a:effectLst>
            <a:outerShdw blurRad="190500" algn="tl" rotWithShape="0">
              <a:srgbClr val="000000">
                <a:alpha val="70000"/>
              </a:srgbClr>
            </a:outerShdw>
          </a:effectLst>
        </p:spPr>
      </p:pic>
      <p:pic>
        <p:nvPicPr>
          <p:cNvPr id="5" name="Imagen 4"/>
          <p:cNvPicPr/>
          <p:nvPr/>
        </p:nvPicPr>
        <p:blipFill rotWithShape="1">
          <a:blip r:embed="rId5" cstate="print"/>
          <a:srcRect l="998" t="11922" r="518" b="5877"/>
          <a:stretch/>
        </p:blipFill>
        <p:spPr bwMode="auto">
          <a:xfrm>
            <a:off x="4754214" y="3523863"/>
            <a:ext cx="5804690" cy="304888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996106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3657" y="182880"/>
            <a:ext cx="11277600" cy="666206"/>
          </a:xfrm>
        </p:spPr>
        <p:txBody>
          <a:bodyPr/>
          <a:lstStyle/>
          <a:p>
            <a:r>
              <a:rPr lang="es-AR" dirty="0" smtClean="0"/>
              <a:t>Memoria conceptual.</a:t>
            </a:r>
            <a:endParaRPr lang="es-ES" dirty="0"/>
          </a:p>
        </p:txBody>
      </p:sp>
      <p:sp>
        <p:nvSpPr>
          <p:cNvPr id="3" name="2 Marcador de texto"/>
          <p:cNvSpPr>
            <a:spLocks noGrp="1"/>
          </p:cNvSpPr>
          <p:nvPr>
            <p:ph type="body" idx="2"/>
          </p:nvPr>
        </p:nvSpPr>
        <p:spPr>
          <a:xfrm>
            <a:off x="561703" y="901337"/>
            <a:ext cx="10789920" cy="5669279"/>
          </a:xfrm>
          <a:noFill/>
        </p:spPr>
        <p:txBody>
          <a:bodyPr>
            <a:normAutofit/>
          </a:bodyPr>
          <a:lstStyle/>
          <a:p>
            <a:r>
              <a:rPr lang="es-US" sz="1800" dirty="0" smtClean="0">
                <a:solidFill>
                  <a:schemeClr val="tx1"/>
                </a:solidFill>
                <a:latin typeface="Times New Roman" pitchFamily="18" charset="0"/>
                <a:cs typeface="Times New Roman" pitchFamily="18" charset="0"/>
              </a:rPr>
              <a:t>La artista presenta una serie de piezas de carácter escultórico que conglomeran objetos que se demuestran al espectador como una serie de elementos  opuestos. Los mismos concentran una carga conceptual que radica en la relación de ejes tales como: </a:t>
            </a:r>
            <a:endParaRPr lang="es-US" sz="1800" dirty="0" smtClean="0">
              <a:solidFill>
                <a:schemeClr val="tx1"/>
              </a:solidFill>
              <a:latin typeface="Times New Roman" pitchFamily="18" charset="0"/>
              <a:cs typeface="Times New Roman" pitchFamily="18" charset="0"/>
            </a:endParaRPr>
          </a:p>
          <a:p>
            <a:r>
              <a:rPr lang="es-US" sz="1800" dirty="0" smtClean="0">
                <a:solidFill>
                  <a:schemeClr val="tx1"/>
                </a:solidFill>
                <a:latin typeface="Times New Roman" pitchFamily="18" charset="0"/>
                <a:cs typeface="Times New Roman" pitchFamily="18" charset="0"/>
              </a:rPr>
              <a:t>                                           La moda</a:t>
            </a:r>
          </a:p>
          <a:p>
            <a:r>
              <a:rPr lang="es-US" sz="1800" dirty="0" smtClean="0">
                <a:solidFill>
                  <a:schemeClr val="tx1"/>
                </a:solidFill>
                <a:latin typeface="Times New Roman" pitchFamily="18" charset="0"/>
                <a:cs typeface="Times New Roman" pitchFamily="18" charset="0"/>
              </a:rPr>
              <a:t>                                           La estética del </a:t>
            </a:r>
            <a:r>
              <a:rPr lang="es-US" sz="1800" dirty="0" smtClean="0">
                <a:solidFill>
                  <a:schemeClr val="tx1"/>
                </a:solidFill>
                <a:latin typeface="Times New Roman" pitchFamily="18" charset="0"/>
                <a:cs typeface="Times New Roman" pitchFamily="18" charset="0"/>
              </a:rPr>
              <a:t>cuerpo </a:t>
            </a:r>
            <a:r>
              <a:rPr lang="es-US" sz="1800" dirty="0" smtClean="0">
                <a:solidFill>
                  <a:schemeClr val="tx1"/>
                </a:solidFill>
                <a:latin typeface="Times New Roman" pitchFamily="18" charset="0"/>
                <a:cs typeface="Times New Roman" pitchFamily="18" charset="0"/>
              </a:rPr>
              <a:t>humano</a:t>
            </a:r>
          </a:p>
          <a:p>
            <a:r>
              <a:rPr lang="es-US" sz="1800" dirty="0" smtClean="0">
                <a:solidFill>
                  <a:schemeClr val="tx1"/>
                </a:solidFill>
                <a:latin typeface="Times New Roman" pitchFamily="18" charset="0"/>
                <a:cs typeface="Times New Roman" pitchFamily="18" charset="0"/>
              </a:rPr>
              <a:t> </a:t>
            </a:r>
            <a:r>
              <a:rPr lang="es-US" sz="1800" dirty="0" smtClean="0">
                <a:solidFill>
                  <a:schemeClr val="tx1"/>
                </a:solidFill>
                <a:latin typeface="Times New Roman" pitchFamily="18" charset="0"/>
                <a:cs typeface="Times New Roman" pitchFamily="18" charset="0"/>
              </a:rPr>
              <a:t>                                          La </a:t>
            </a:r>
            <a:r>
              <a:rPr lang="es-US" sz="1800" dirty="0" smtClean="0">
                <a:solidFill>
                  <a:schemeClr val="tx1"/>
                </a:solidFill>
                <a:latin typeface="Times New Roman" pitchFamily="18" charset="0"/>
                <a:cs typeface="Times New Roman" pitchFamily="18" charset="0"/>
              </a:rPr>
              <a:t>sexualidad. </a:t>
            </a:r>
            <a:endParaRPr lang="es-US" sz="1800" dirty="0" smtClean="0">
              <a:solidFill>
                <a:schemeClr val="tx1"/>
              </a:solidFill>
              <a:latin typeface="Times New Roman" pitchFamily="18" charset="0"/>
              <a:cs typeface="Times New Roman" pitchFamily="18" charset="0"/>
            </a:endParaRPr>
          </a:p>
          <a:p>
            <a:r>
              <a:rPr lang="es-US" sz="1800" dirty="0" smtClean="0">
                <a:solidFill>
                  <a:schemeClr val="tx1"/>
                </a:solidFill>
                <a:latin typeface="Times New Roman" pitchFamily="18" charset="0"/>
                <a:cs typeface="Times New Roman" pitchFamily="18" charset="0"/>
              </a:rPr>
              <a:t>Tal </a:t>
            </a:r>
            <a:r>
              <a:rPr lang="es-US" sz="1800" dirty="0" smtClean="0">
                <a:solidFill>
                  <a:schemeClr val="tx1"/>
                </a:solidFill>
                <a:latin typeface="Times New Roman" pitchFamily="18" charset="0"/>
                <a:cs typeface="Times New Roman" pitchFamily="18" charset="0"/>
              </a:rPr>
              <a:t>es así que la misma expresa una crítica a la belleza utilizando la peletería humana, la cual será la manera para componer sus piezas, formulando una estética con respecto al uso y manipulación del cuerpo. </a:t>
            </a:r>
            <a:endParaRPr lang="es-US" sz="1800" dirty="0" smtClean="0">
              <a:solidFill>
                <a:schemeClr val="tx1"/>
              </a:solidFill>
              <a:latin typeface="Times New Roman" pitchFamily="18" charset="0"/>
              <a:cs typeface="Times New Roman" pitchFamily="18" charset="0"/>
            </a:endParaRPr>
          </a:p>
          <a:p>
            <a:r>
              <a:rPr lang="es-US" sz="1800" dirty="0" smtClean="0">
                <a:solidFill>
                  <a:schemeClr val="tx1"/>
                </a:solidFill>
                <a:latin typeface="Times New Roman" pitchFamily="18" charset="0"/>
                <a:cs typeface="Times New Roman" pitchFamily="18" charset="0"/>
              </a:rPr>
              <a:t>Esta </a:t>
            </a:r>
            <a:r>
              <a:rPr lang="es-US" sz="1800" dirty="0" smtClean="0">
                <a:solidFill>
                  <a:schemeClr val="tx1"/>
                </a:solidFill>
                <a:latin typeface="Times New Roman" pitchFamily="18" charset="0"/>
                <a:cs typeface="Times New Roman" pitchFamily="18" charset="0"/>
              </a:rPr>
              <a:t>mirada redunda sobre lo natural y lo artificial del ser humano y la intensión de encontrar cánones de belleza físicos impuestos por la mirada propia del consumo y una sociedad que la abala e idealiza</a:t>
            </a:r>
            <a:r>
              <a:rPr lang="es-US" sz="1800" dirty="0" smtClean="0">
                <a:solidFill>
                  <a:schemeClr val="tx1"/>
                </a:solidFill>
                <a:latin typeface="Times New Roman" pitchFamily="18" charset="0"/>
                <a:cs typeface="Times New Roman" pitchFamily="18" charset="0"/>
              </a:rPr>
              <a:t>.</a:t>
            </a:r>
          </a:p>
          <a:p>
            <a:r>
              <a:rPr lang="es-US" sz="1800" dirty="0" smtClean="0"/>
              <a:t> </a:t>
            </a:r>
            <a:r>
              <a:rPr lang="es-US" sz="1800" dirty="0" smtClean="0">
                <a:solidFill>
                  <a:schemeClr val="tx1"/>
                </a:solidFill>
                <a:latin typeface="Times New Roman" pitchFamily="18" charset="0"/>
                <a:cs typeface="Times New Roman" pitchFamily="18" charset="0"/>
              </a:rPr>
              <a:t>Establece  que el arte tiene que mostrar  las cosas que no se ven, la obra no tiene que mostrarse indiferente frente a ese espectador. </a:t>
            </a:r>
            <a:endParaRPr lang="es-US" sz="1800" dirty="0" smtClean="0">
              <a:solidFill>
                <a:schemeClr val="tx1"/>
              </a:solidFill>
              <a:latin typeface="Times New Roman" pitchFamily="18" charset="0"/>
              <a:cs typeface="Times New Roman" pitchFamily="18" charset="0"/>
            </a:endParaRPr>
          </a:p>
          <a:p>
            <a:r>
              <a:rPr lang="es-US" sz="1800" dirty="0" smtClean="0">
                <a:solidFill>
                  <a:schemeClr val="tx1"/>
                </a:solidFill>
                <a:latin typeface="Times New Roman" pitchFamily="18" charset="0"/>
                <a:cs typeface="Times New Roman" pitchFamily="18" charset="0"/>
              </a:rPr>
              <a:t>La </a:t>
            </a:r>
            <a:r>
              <a:rPr lang="es-US" sz="1800" dirty="0" smtClean="0">
                <a:solidFill>
                  <a:schemeClr val="tx1"/>
                </a:solidFill>
                <a:latin typeface="Times New Roman" pitchFamily="18" charset="0"/>
                <a:cs typeface="Times New Roman" pitchFamily="18" charset="0"/>
              </a:rPr>
              <a:t>califica como una obra difícil de interpretar, ya que las piezas provocan en el espectador  una ambivalencia generando rechazo y admiración frente a la misma, donde hace que se establezcan  múltiples conceptos y miradas sobre la misma obra. </a:t>
            </a:r>
            <a:endParaRPr lang="es-US" sz="1800" dirty="0" smtClean="0">
              <a:solidFill>
                <a:schemeClr val="tx1"/>
              </a:solidFill>
              <a:latin typeface="Times New Roman" pitchFamily="18" charset="0"/>
              <a:cs typeface="Times New Roman" pitchFamily="18" charset="0"/>
            </a:endParaRPr>
          </a:p>
          <a:p>
            <a:r>
              <a:rPr lang="es-US" sz="1800" dirty="0" smtClean="0">
                <a:solidFill>
                  <a:schemeClr val="tx1"/>
                </a:solidFill>
                <a:latin typeface="Times New Roman" pitchFamily="18" charset="0"/>
                <a:cs typeface="Times New Roman" pitchFamily="18" charset="0"/>
              </a:rPr>
              <a:t>Deja </a:t>
            </a:r>
            <a:r>
              <a:rPr lang="es-US" sz="1800" dirty="0" smtClean="0">
                <a:solidFill>
                  <a:schemeClr val="tx1"/>
                </a:solidFill>
                <a:latin typeface="Times New Roman" pitchFamily="18" charset="0"/>
                <a:cs typeface="Times New Roman" pitchFamily="18" charset="0"/>
              </a:rPr>
              <a:t>de lado lo bello, la obra de arte tradicional acentuada por cánones de perfección   acentuando una mirada crítica de la sociedad en la que estamos sumergidos  como seres humanos. </a:t>
            </a:r>
            <a:endParaRPr lang="es-ES" sz="1800" dirty="0" smtClean="0">
              <a:solidFill>
                <a:schemeClr val="tx1"/>
              </a:solidFill>
              <a:latin typeface="Times New Roman" pitchFamily="18" charset="0"/>
              <a:cs typeface="Times New Roman" pitchFamily="18" charset="0"/>
            </a:endParaRPr>
          </a:p>
          <a:p>
            <a:endParaRPr lang="es-ES" sz="1800" dirty="0" smtClean="0">
              <a:solidFill>
                <a:schemeClr val="tx1"/>
              </a:solidFill>
              <a:latin typeface="Times New Roman" pitchFamily="18" charset="0"/>
              <a:cs typeface="Times New Roman" pitchFamily="18" charset="0"/>
            </a:endParaRPr>
          </a:p>
          <a:p>
            <a:endParaRPr lang="es-ES"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xmlns="">
                  <a14:imgLayer r:embed="rId3">
                    <a14:imgEffect>
                      <a14:artisticGlowDiffused/>
                    </a14:imgEffect>
                    <a14:imgEffect>
                      <a14:sharpenSoften amount="25000"/>
                    </a14:imgEffect>
                    <a14:imgEffect>
                      <a14:colorTemperature colorTemp="8800"/>
                    </a14:imgEffect>
                    <a14:imgEffect>
                      <a14:saturation sat="66000"/>
                    </a14:imgEffect>
                    <a14:imgEffect>
                      <a14:brightnessContrast bright="40000" contrast="20000"/>
                    </a14:imgEffect>
                  </a14:imgLayer>
                </a14:imgProps>
              </a:ext>
              <a:ext uri="{28A0092B-C50C-407E-A947-70E740481C1C}">
                <a14:useLocalDpi xmlns:a14="http://schemas.microsoft.com/office/drawing/2010/main" xmlns="" val="0"/>
              </a:ext>
            </a:extLst>
          </a:blip>
          <a:stretch>
            <a:fillRect/>
          </a:stretch>
        </p:blipFill>
        <p:spPr>
          <a:xfrm>
            <a:off x="-1" y="-555313"/>
            <a:ext cx="12187619" cy="7965763"/>
          </a:xfrm>
          <a:prstGeom prst="rect">
            <a:avLst/>
          </a:prstGeom>
        </p:spPr>
      </p:pic>
      <p:sp>
        <p:nvSpPr>
          <p:cNvPr id="2" name="Título 1"/>
          <p:cNvSpPr>
            <a:spLocks noGrp="1"/>
          </p:cNvSpPr>
          <p:nvPr>
            <p:ph type="title"/>
          </p:nvPr>
        </p:nvSpPr>
        <p:spPr>
          <a:xfrm>
            <a:off x="542130" y="929214"/>
            <a:ext cx="6241816" cy="1371600"/>
          </a:xfrm>
        </p:spPr>
        <p:txBody>
          <a:bodyPr/>
          <a:lstStyle/>
          <a:p>
            <a:r>
              <a:rPr lang="es-ES" dirty="0" smtClean="0"/>
              <a:t>PELETERÍA HUMANA</a:t>
            </a:r>
            <a:endParaRPr lang="es-ES" dirty="0"/>
          </a:p>
        </p:txBody>
      </p:sp>
      <p:sp>
        <p:nvSpPr>
          <p:cNvPr id="6" name="Marcador de texto 5"/>
          <p:cNvSpPr>
            <a:spLocks noGrp="1"/>
          </p:cNvSpPr>
          <p:nvPr>
            <p:ph type="body" sz="half" idx="2"/>
          </p:nvPr>
        </p:nvSpPr>
        <p:spPr>
          <a:xfrm>
            <a:off x="542130" y="2654490"/>
            <a:ext cx="3729424" cy="2884161"/>
          </a:xfrm>
        </p:spPr>
        <p:txBody>
          <a:bodyPr>
            <a:normAutofit/>
          </a:bodyPr>
          <a:lstStyle/>
          <a:p>
            <a:r>
              <a:rPr lang="es-AR" sz="2400" dirty="0">
                <a:cs typeface="Times New Roman" panose="02020603050405020304" pitchFamily="18" charset="0"/>
              </a:rPr>
              <a:t>Vestido de tetillas con pelo </a:t>
            </a:r>
            <a:endParaRPr lang="es-AR" sz="2400" dirty="0" smtClean="0">
              <a:cs typeface="Times New Roman" panose="02020603050405020304" pitchFamily="18" charset="0"/>
            </a:endParaRPr>
          </a:p>
          <a:p>
            <a:r>
              <a:rPr lang="es-AR" sz="2400" dirty="0" smtClean="0">
                <a:cs typeface="Times New Roman" panose="02020603050405020304" pitchFamily="18" charset="0"/>
              </a:rPr>
              <a:t>natural</a:t>
            </a:r>
            <a:r>
              <a:rPr lang="es-AR" sz="2400" dirty="0">
                <a:cs typeface="Times New Roman" panose="02020603050405020304" pitchFamily="18" charset="0"/>
              </a:rPr>
              <a:t>.(2013)</a:t>
            </a:r>
            <a:endParaRPr lang="es-AR" sz="2400" dirty="0"/>
          </a:p>
        </p:txBody>
      </p:sp>
      <p:pic>
        <p:nvPicPr>
          <p:cNvPr id="1026" name="Picture 2" descr="C:\Users\sergio\Desktop\Job_0523.jpg"/>
          <p:cNvPicPr>
            <a:picLocks noGrp="1" noChangeAspect="1" noChangeArrowheads="1"/>
          </p:cNvPicPr>
          <p:nvPr>
            <p:ph type="pic" idx="1"/>
          </p:nvPr>
        </p:nvPicPr>
        <p:blipFill>
          <a:blip r:embed="rId4" cstate="print"/>
          <a:srcRect t="14493" b="14493"/>
          <a:stretch>
            <a:fillRect/>
          </a:stretch>
        </p:blipFill>
        <p:spPr bwMode="auto">
          <a:xfrm>
            <a:off x="4925151" y="250190"/>
            <a:ext cx="6480175" cy="7116763"/>
          </a:xfrm>
          <a:prstGeom prst="rect">
            <a:avLst/>
          </a:prstGeom>
          <a:noFill/>
        </p:spPr>
      </p:pic>
    </p:spTree>
    <p:extLst>
      <p:ext uri="{BB962C8B-B14F-4D97-AF65-F5344CB8AC3E}">
        <p14:creationId xmlns:p14="http://schemas.microsoft.com/office/powerpoint/2010/main" xmlns="" val="64428121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7341" b="27341"/>
          <a:stretch>
            <a:fillRect/>
          </a:stretch>
        </p:blipFill>
        <p:spPr/>
      </p:pic>
      <p:sp>
        <p:nvSpPr>
          <p:cNvPr id="2" name="Título 1"/>
          <p:cNvSpPr>
            <a:spLocks noGrp="1"/>
          </p:cNvSpPr>
          <p:nvPr>
            <p:ph type="title"/>
          </p:nvPr>
        </p:nvSpPr>
        <p:spPr>
          <a:xfrm>
            <a:off x="1622944" y="1828801"/>
            <a:ext cx="3153771" cy="1883391"/>
          </a:xfrm>
        </p:spPr>
        <p:txBody>
          <a:bodyPr/>
          <a:lstStyle/>
          <a:p>
            <a:r>
              <a:rPr lang="es-AR" dirty="0" smtClean="0">
                <a:latin typeface="Agency FB" pitchFamily="34" charset="0"/>
              </a:rPr>
              <a:t>Corset de tetilla masculinas (1999)</a:t>
            </a:r>
            <a:endParaRPr lang="es-AR" dirty="0">
              <a:latin typeface="Agency FB" pitchFamily="34" charset="0"/>
            </a:endParaRPr>
          </a:p>
        </p:txBody>
      </p:sp>
    </p:spTree>
    <p:extLst>
      <p:ext uri="{BB962C8B-B14F-4D97-AF65-F5344CB8AC3E}">
        <p14:creationId xmlns:p14="http://schemas.microsoft.com/office/powerpoint/2010/main" xmlns="" val="735460884"/>
      </p:ext>
    </p:extLst>
  </p:cSld>
  <p:clrMapOvr>
    <a:masterClrMapping/>
  </p:clrMapOvr>
  <p:transition spd="med">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556</TotalTime>
  <Words>802</Words>
  <Application>Microsoft Office PowerPoint</Application>
  <PresentationFormat>Personalizado</PresentationFormat>
  <Paragraphs>37</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Viajes</vt:lpstr>
      <vt:lpstr>NICOLA CONSTANTINO</vt:lpstr>
      <vt:lpstr>Diapositiva 2</vt:lpstr>
      <vt:lpstr>MUESTRAS</vt:lpstr>
      <vt:lpstr>MEMORIA DESCRIPTIVA</vt:lpstr>
      <vt:lpstr>MEMORIA DESCRIPTIVA</vt:lpstr>
      <vt:lpstr>INTERFAZ</vt:lpstr>
      <vt:lpstr>Memoria conceptual.</vt:lpstr>
      <vt:lpstr>PELETERÍA HUMANA</vt:lpstr>
      <vt:lpstr>Corset de tetilla masculinas (1999)</vt:lpstr>
      <vt:lpstr>Pelota de fútbol de tetillas masculinas (2000)</vt:lpstr>
      <vt:lpstr>Diapositiva 11</vt:lpstr>
      <vt:lpstr>La obra es un múltiple de 100 jabones elaborados con un porcentaje de grasa de origen humano. Este tejido adiposo ?que suma dos kilos? se obtuvo de una liposucción a la que Nicola se sometió para este proyecto.</vt:lpstr>
    </vt:vector>
  </TitlesOfParts>
  <Company>DR ProDs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Usuario1</dc:creator>
  <cp:lastModifiedBy>sergio</cp:lastModifiedBy>
  <cp:revision>60</cp:revision>
  <dcterms:created xsi:type="dcterms:W3CDTF">2018-09-10T22:39:33Z</dcterms:created>
  <dcterms:modified xsi:type="dcterms:W3CDTF">2018-11-29T23:05:32Z</dcterms:modified>
</cp:coreProperties>
</file>